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8"/>
  </p:notesMasterIdLst>
  <p:handoutMasterIdLst>
    <p:handoutMasterId r:id="rId19"/>
  </p:handoutMasterIdLst>
  <p:sldIdLst>
    <p:sldId id="330" r:id="rId5"/>
    <p:sldId id="357" r:id="rId6"/>
    <p:sldId id="359" r:id="rId7"/>
    <p:sldId id="362" r:id="rId8"/>
    <p:sldId id="363" r:id="rId9"/>
    <p:sldId id="332" r:id="rId10"/>
    <p:sldId id="365" r:id="rId11"/>
    <p:sldId id="355" r:id="rId12"/>
    <p:sldId id="356" r:id="rId13"/>
    <p:sldId id="344" r:id="rId14"/>
    <p:sldId id="360" r:id="rId15"/>
    <p:sldId id="364" r:id="rId16"/>
    <p:sldId id="354" r:id="rId17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3"/>
    <a:srgbClr val="E6E7E8"/>
    <a:srgbClr val="CED5D9"/>
    <a:srgbClr val="0097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96" y="764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#1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Traktor</a:t>
            </a:r>
            <a:r>
              <a:rPr lang="en-US" dirty="0"/>
              <a:t> TEK Sales Data Analysis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Paola Ignatova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04/14/2021</a:t>
            </a:r>
          </a:p>
        </p:txBody>
      </p:sp>
      <p:pic>
        <p:nvPicPr>
          <p:cNvPr id="18" name="Picture Placeholder 17" descr="A picture containing person, outdoor, brick, posing&#10;&#10;Description automatically generated">
            <a:extLst>
              <a:ext uri="{FF2B5EF4-FFF2-40B4-BE49-F238E27FC236}">
                <a16:creationId xmlns:a16="http://schemas.microsoft.com/office/drawing/2014/main" id="{E88D721B-63D7-4429-B820-404EAAD153E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8433" r="84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Analysis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Regions : </a:t>
            </a:r>
            <a:r>
              <a:rPr lang="en-US" dirty="0"/>
              <a:t>The NW region is accounting for almost 2/3 of the sales</a:t>
            </a:r>
          </a:p>
          <a:p>
            <a:r>
              <a:rPr lang="en-US" b="1" dirty="0">
                <a:solidFill>
                  <a:srgbClr val="0097D9"/>
                </a:solidFill>
              </a:rPr>
              <a:t>Teams: </a:t>
            </a:r>
            <a:r>
              <a:rPr lang="en-US" dirty="0"/>
              <a:t>there are two teams that are accounting for nearly 60 % of all sales and performing almost 2.5 times better than the teams selling the least amount of products</a:t>
            </a:r>
          </a:p>
          <a:p>
            <a:r>
              <a:rPr lang="en-US" b="1" dirty="0">
                <a:solidFill>
                  <a:srgbClr val="0097D9"/>
                </a:solidFill>
              </a:rPr>
              <a:t>Time: </a:t>
            </a:r>
            <a:r>
              <a:rPr lang="en-US" dirty="0"/>
              <a:t>sales follow a consistent pattern overall. Although data is limited to only 2 years. </a:t>
            </a:r>
          </a:p>
          <a:p>
            <a:r>
              <a:rPr lang="en-US" b="1" dirty="0">
                <a:solidFill>
                  <a:srgbClr val="0097D9"/>
                </a:solidFill>
              </a:rPr>
              <a:t>Products: </a:t>
            </a:r>
            <a:r>
              <a:rPr lang="en-US" dirty="0"/>
              <a:t>4 products perform well in comparison, 2 perform very weakly (prod 6 and prod 8). Product 7 is the best performing product. </a:t>
            </a:r>
          </a:p>
          <a:p>
            <a:r>
              <a:rPr lang="en-US" b="1" dirty="0">
                <a:solidFill>
                  <a:srgbClr val="0097D9"/>
                </a:solidFill>
              </a:rPr>
              <a:t>Warranties:</a:t>
            </a:r>
            <a:r>
              <a:rPr lang="en-US" dirty="0"/>
              <a:t> account for very small percentage of overall sales. Need improvement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Trends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3 .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422973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Challenges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Functionality and Simplicity</a:t>
            </a:r>
          </a:p>
          <a:p>
            <a:r>
              <a:rPr lang="en-US" dirty="0"/>
              <a:t>Simple snowflake schema or modified Star </a:t>
            </a:r>
          </a:p>
          <a:p>
            <a:r>
              <a:rPr lang="en-US" dirty="0"/>
              <a:t>There is still one main fact table – Sales which is the focal point of transactions as well as analysis</a:t>
            </a:r>
          </a:p>
          <a:p>
            <a:r>
              <a:rPr lang="en-US" dirty="0"/>
              <a:t>3 main Dimension Tables – Sales Team, Product and Unit Price that connect with Sales to create one main OLAP table for data analysis</a:t>
            </a:r>
          </a:p>
          <a:p>
            <a:r>
              <a:rPr lang="en-US" dirty="0"/>
              <a:t>App Sales table to copy entries from UI to Sales Fact Table</a:t>
            </a:r>
          </a:p>
          <a:p>
            <a:r>
              <a:rPr lang="en-US" dirty="0"/>
              <a:t>Sales Period Table for reference only</a:t>
            </a:r>
          </a:p>
          <a:p>
            <a:r>
              <a:rPr lang="en-US" dirty="0"/>
              <a:t>Price is changing by sales year and quarter</a:t>
            </a:r>
          </a:p>
          <a:p>
            <a:r>
              <a:rPr lang="en-US" dirty="0"/>
              <a:t>Each product has its respective warranty</a:t>
            </a:r>
          </a:p>
          <a:p>
            <a:r>
              <a:rPr lang="en-US" dirty="0"/>
              <a:t>Historical data clean up and prep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7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708E-E415-4064-B88C-9F90C2FB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EER Diagram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C1977E-CF2F-4242-AC9C-A3A48D27AD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609" y="1076595"/>
            <a:ext cx="5777023" cy="3761782"/>
          </a:xfrm>
        </p:spPr>
      </p:pic>
    </p:spTree>
    <p:extLst>
      <p:ext uri="{BB962C8B-B14F-4D97-AF65-F5344CB8AC3E}">
        <p14:creationId xmlns:p14="http://schemas.microsoft.com/office/powerpoint/2010/main" val="127828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658952"/>
            <a:ext cx="4059684" cy="29251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Web UI:</a:t>
            </a:r>
            <a:endParaRPr lang="en-US" dirty="0"/>
          </a:p>
          <a:p>
            <a:r>
              <a:rPr lang="en-US" dirty="0"/>
              <a:t>Web App UI – weekly sales entries by product and team</a:t>
            </a:r>
          </a:p>
          <a:p>
            <a:r>
              <a:rPr lang="en-US" dirty="0"/>
              <a:t>Sends data to an app sales table in the database which copies entries to the main sales table through SQL triggers</a:t>
            </a: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Dashboard: ​</a:t>
            </a:r>
          </a:p>
          <a:p>
            <a:r>
              <a:rPr lang="en-US" dirty="0"/>
              <a:t>Focal points: sales by region and by team</a:t>
            </a:r>
          </a:p>
          <a:p>
            <a:r>
              <a:rPr lang="en-US" dirty="0"/>
              <a:t>Slicers filter data by year and by quarter</a:t>
            </a:r>
          </a:p>
          <a:p>
            <a:r>
              <a:rPr lang="en-US" dirty="0"/>
              <a:t>Product sales comparison by team</a:t>
            </a:r>
          </a:p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C7980B7-617C-41DE-A8D4-AE5FF1E166B7}"/>
              </a:ext>
            </a:extLst>
          </p:cNvPr>
          <p:cNvSpPr txBox="1">
            <a:spLocks/>
          </p:cNvSpPr>
          <p:nvPr/>
        </p:nvSpPr>
        <p:spPr>
          <a:xfrm>
            <a:off x="4579490" y="1658953"/>
            <a:ext cx="4059684" cy="2925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17475" indent="-117475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6075" indent="-173038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4350" indent="-1682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90563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  <a:cs typeface="Arial" panose="020B0604020202020204"/>
              </a:rPr>
              <a:t>Database Design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One Sales Fact Table and 4 Dimension Tables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Sales table tracks sales by year and week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Product is divided into a price table and a product description table </a:t>
            </a:r>
          </a:p>
          <a:p>
            <a:pPr>
              <a:buFont typeface="Arial" charset="0"/>
              <a:buChar char="•"/>
            </a:pPr>
            <a:r>
              <a:rPr lang="en-US" dirty="0">
                <a:cs typeface="Arial"/>
              </a:rPr>
              <a:t>Sales period table is for time reference only, it is not included in the analysis</a:t>
            </a:r>
          </a:p>
          <a:p>
            <a:pPr>
              <a:buFont typeface="Arial" charset="0"/>
              <a:buChar char="•"/>
            </a:pPr>
            <a:r>
              <a:rPr lang="en-US" dirty="0">
                <a:cs typeface="Arial"/>
              </a:rPr>
              <a:t>Main analysis table is created through a SQL query to be used in EXCEL for creating dashboards</a:t>
            </a:r>
          </a:p>
        </p:txBody>
      </p:sp>
    </p:spTree>
    <p:extLst>
      <p:ext uri="{BB962C8B-B14F-4D97-AF65-F5344CB8AC3E}">
        <p14:creationId xmlns:p14="http://schemas.microsoft.com/office/powerpoint/2010/main" val="186198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1 . UI</a:t>
            </a:r>
          </a:p>
        </p:txBody>
      </p:sp>
    </p:spTree>
    <p:extLst>
      <p:ext uri="{BB962C8B-B14F-4D97-AF65-F5344CB8AC3E}">
        <p14:creationId xmlns:p14="http://schemas.microsoft.com/office/powerpoint/2010/main" val="332397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C7980B7-617C-41DE-A8D4-AE5FF1E166B7}"/>
              </a:ext>
            </a:extLst>
          </p:cNvPr>
          <p:cNvSpPr txBox="1">
            <a:spLocks/>
          </p:cNvSpPr>
          <p:nvPr/>
        </p:nvSpPr>
        <p:spPr>
          <a:xfrm>
            <a:off x="4579490" y="1658953"/>
            <a:ext cx="4059684" cy="29251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17475" indent="-117475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6075" indent="-173038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4350" indent="-1682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90563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  <a:cs typeface="Arial" panose="020B0604020202020204"/>
              </a:rPr>
              <a:t>Database Design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Select Team Lead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Select Product Code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Select quantity, year and week</a:t>
            </a:r>
          </a:p>
          <a:p>
            <a:pPr>
              <a:buFont typeface="Arial" charset="0"/>
              <a:buChar char="•"/>
            </a:pPr>
            <a:r>
              <a:rPr lang="en-US" dirty="0">
                <a:cs typeface="Arial"/>
              </a:rPr>
              <a:t>Sales data is loaded into an app sales table which populates the corresponding fields in the main sales table through SQL triggers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64CB3E-FC2D-4422-9EF5-7B5C02574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5" y="1630040"/>
            <a:ext cx="3162153" cy="2967559"/>
          </a:xfrm>
        </p:spPr>
      </p:pic>
    </p:spTree>
    <p:extLst>
      <p:ext uri="{BB962C8B-B14F-4D97-AF65-F5344CB8AC3E}">
        <p14:creationId xmlns:p14="http://schemas.microsoft.com/office/powerpoint/2010/main" val="316481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Challenges and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Functionality and Design</a:t>
            </a:r>
          </a:p>
          <a:p>
            <a:r>
              <a:rPr lang="en-US" dirty="0"/>
              <a:t>The ability to choose more than one product in the same session</a:t>
            </a:r>
          </a:p>
          <a:p>
            <a:r>
              <a:rPr lang="en-US" dirty="0"/>
              <a:t>Connection between product and warranty sold</a:t>
            </a:r>
          </a:p>
          <a:p>
            <a:r>
              <a:rPr lang="en-US" dirty="0"/>
              <a:t>Validators to check user input and send messages to prompt for the correct type of entry</a:t>
            </a:r>
          </a:p>
          <a:p>
            <a:r>
              <a:rPr lang="en-US" dirty="0"/>
              <a:t>On the back end – calculations for time periods to populate necessary fields in the main sales table</a:t>
            </a:r>
          </a:p>
          <a:p>
            <a:r>
              <a:rPr lang="en-US" dirty="0"/>
              <a:t>Send the sales data to the main sales table through SQL triggers</a:t>
            </a:r>
          </a:p>
          <a:p>
            <a:r>
              <a:rPr lang="en-US" dirty="0"/>
              <a:t>Design choices to match the overall brand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5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2 . Dashboard </a:t>
            </a:r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Challenges &amp;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Telling more than one story</a:t>
            </a:r>
          </a:p>
          <a:p>
            <a:r>
              <a:rPr lang="en-US" dirty="0"/>
              <a:t>One main analysis table is feeding the RAW data to EXCEL</a:t>
            </a:r>
          </a:p>
          <a:p>
            <a:r>
              <a:rPr lang="en-US" dirty="0"/>
              <a:t>Several Pivot Tables are driving different views of the analysis</a:t>
            </a:r>
          </a:p>
          <a:p>
            <a:r>
              <a:rPr lang="en-US" dirty="0"/>
              <a:t>Slicers for Year and Quarter filtering are connected to all pivot charts</a:t>
            </a:r>
          </a:p>
          <a:p>
            <a:r>
              <a:rPr lang="en-US" dirty="0"/>
              <a:t>Category grouping allows for switching between products and warranties</a:t>
            </a:r>
          </a:p>
          <a:p>
            <a:r>
              <a:rPr lang="en-US" dirty="0"/>
              <a:t>Connection between products and their respective warranties</a:t>
            </a:r>
          </a:p>
          <a:p>
            <a:r>
              <a:rPr lang="en-US" dirty="0"/>
              <a:t>Design choices to match the brand style guides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91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Traktor</a:t>
            </a:r>
            <a:r>
              <a:rPr lang="en-US" dirty="0"/>
              <a:t> TEK Sales Dashboard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75BA5-F0B1-0B47-9B69-6895D35EB3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by product, team and region is the main focus of the analysis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7219F918-16F9-46EE-A797-2AE5BAD8C5AA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7" y="1748118"/>
            <a:ext cx="2876820" cy="2670726"/>
          </a:xfrm>
        </p:spPr>
      </p:sp>
      <p:pic>
        <p:nvPicPr>
          <p:cNvPr id="7" name="Content Placeholder 6" descr="Chart, pie chart&#10;&#10;Description automatically generated">
            <a:extLst>
              <a:ext uri="{FF2B5EF4-FFF2-40B4-BE49-F238E27FC236}">
                <a16:creationId xmlns:a16="http://schemas.microsoft.com/office/drawing/2014/main" id="{057E5854-52E0-4B7F-A298-DBA95CBDA1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7255" y="1714237"/>
            <a:ext cx="2876821" cy="2704607"/>
          </a:xfr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4B0C8A7-33C2-4339-9045-A01B1DB72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76" y="1714237"/>
            <a:ext cx="4829267" cy="270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4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75DD-C17A-4A15-936C-B112B57E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Traktor</a:t>
            </a:r>
            <a:r>
              <a:rPr lang="en-US" dirty="0"/>
              <a:t> TEK Sales 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E3FC1-882B-4227-B297-76EBEA9EF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Overall sales by team and broken down by product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EA61E257-9B11-4EA4-A9B3-BD233219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046" y="1768109"/>
            <a:ext cx="3744786" cy="2707640"/>
          </a:xfrm>
          <a:prstGeom prst="rect">
            <a:avLst/>
          </a:prstGeom>
        </p:spPr>
      </p:pic>
      <p:pic>
        <p:nvPicPr>
          <p:cNvPr id="15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14A5CB66-9B32-4862-B8EC-EBF012D45C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874" y="1768108"/>
            <a:ext cx="3921125" cy="2707639"/>
          </a:xfrm>
        </p:spPr>
      </p:pic>
    </p:spTree>
    <p:extLst>
      <p:ext uri="{BB962C8B-B14F-4D97-AF65-F5344CB8AC3E}">
        <p14:creationId xmlns:p14="http://schemas.microsoft.com/office/powerpoint/2010/main" val="208893839"/>
      </p:ext>
    </p:extLst>
  </p:cSld>
  <p:clrMapOvr>
    <a:masterClrMapping/>
  </p:clrMapOvr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7" ma:contentTypeDescription="Create a new document." ma:contentTypeScope="" ma:versionID="83f648d576e601b92f7142a7f572c300">
  <xsd:schema xmlns:xsd="http://www.w3.org/2001/XMLSchema" xmlns:xs="http://www.w3.org/2001/XMLSchema" xmlns:p="http://schemas.microsoft.com/office/2006/metadata/properties" xmlns:ns2="d2a9f884-c2eb-4182-8d97-b2c1069a1e77" xmlns:ns3="ad1dcd44-2c79-421e-996d-e07b6b6a06b7" targetNamespace="http://schemas.microsoft.com/office/2006/metadata/properties" ma:root="true" ma:fieldsID="0d22376f87372475b46127375c8e888e" ns2:_="" ns3:_="">
    <xsd:import namespace="d2a9f884-c2eb-4182-8d97-b2c1069a1e77"/>
    <xsd:import namespace="ad1dcd44-2c79-421e-996d-e07b6b6a06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F0252B-B6E9-4221-B01E-0247E154DC26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ad1dcd44-2c79-421e-996d-e07b6b6a06b7"/>
    <ds:schemaRef ds:uri="d2a9f884-c2eb-4182-8d97-b2c1069a1e7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62DE58-109F-4D2D-8F00-D49A02B03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37561</TotalTime>
  <Words>571</Words>
  <Application>Microsoft Office PowerPoint</Application>
  <PresentationFormat>On-screen Show (16:9)</PresentationFormat>
  <Paragraphs>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.AppleSystemUIFont</vt:lpstr>
      <vt:lpstr>Arial</vt:lpstr>
      <vt:lpstr>Calibri</vt:lpstr>
      <vt:lpstr>System Font Regular</vt:lpstr>
      <vt:lpstr>2018_TEK_PPT_Tmplt_Tagline</vt:lpstr>
      <vt:lpstr>CAPSTONE #1</vt:lpstr>
      <vt:lpstr>Overview</vt:lpstr>
      <vt:lpstr>1 . UI</vt:lpstr>
      <vt:lpstr>UI </vt:lpstr>
      <vt:lpstr>UI Challenges and Solutions</vt:lpstr>
      <vt:lpstr>2 . Dashboard </vt:lpstr>
      <vt:lpstr>Dashboard Challenges &amp; Solutions</vt:lpstr>
      <vt:lpstr>Traktor TEK Sales Dashboard</vt:lpstr>
      <vt:lpstr>Traktor TEK Sales Dashboard</vt:lpstr>
      <vt:lpstr>Sales Analysis </vt:lpstr>
      <vt:lpstr>3 . Database Design</vt:lpstr>
      <vt:lpstr>Database Challenges &amp; Solutions</vt:lpstr>
      <vt:lpstr>EER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Paola Ignatova</cp:lastModifiedBy>
  <cp:revision>529</cp:revision>
  <cp:lastPrinted>2019-09-27T20:27:38Z</cp:lastPrinted>
  <dcterms:created xsi:type="dcterms:W3CDTF">2018-04-23T16:24:53Z</dcterms:created>
  <dcterms:modified xsi:type="dcterms:W3CDTF">2021-04-14T12:51:14Z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